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2" r:id="rId2"/>
    <p:sldId id="319" r:id="rId3"/>
    <p:sldId id="322" r:id="rId4"/>
    <p:sldId id="334" r:id="rId5"/>
    <p:sldId id="323" r:id="rId6"/>
    <p:sldId id="327" r:id="rId7"/>
    <p:sldId id="328" r:id="rId8"/>
    <p:sldId id="331" r:id="rId9"/>
    <p:sldId id="311" r:id="rId10"/>
    <p:sldId id="305" r:id="rId11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1830" userDrawn="1">
          <p15:clr>
            <a:srgbClr val="A4A3A4"/>
          </p15:clr>
        </p15:guide>
        <p15:guide id="2" pos="28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09"/>
  </p:normalViewPr>
  <p:slideViewPr>
    <p:cSldViewPr showGuides="1">
      <p:cViewPr varScale="1">
        <p:scale>
          <a:sx n="110" d="100"/>
          <a:sy n="110" d="100"/>
        </p:scale>
        <p:origin x="1644" y="114"/>
      </p:cViewPr>
      <p:guideLst>
        <p:guide orient="horz" pos="1830"/>
        <p:guide pos="2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2458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381000"/>
            <a:ext cx="854075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1752600"/>
            <a:ext cx="8540750" cy="427037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135187" cy="564197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381000"/>
            <a:ext cx="6253163" cy="564197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381000"/>
            <a:ext cx="854075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01625" y="1752600"/>
            <a:ext cx="8540750" cy="42703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381000"/>
            <a:ext cx="854075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752600"/>
            <a:ext cx="8540750" cy="42703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381000"/>
            <a:ext cx="854075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301625" y="61722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"/>
          <p:cNvSpPr txBox="1">
            <a:spLocks noChangeArrowheads="1"/>
          </p:cNvSpPr>
          <p:nvPr/>
        </p:nvSpPr>
        <p:spPr bwMode="auto">
          <a:xfrm>
            <a:off x="0" y="74613"/>
            <a:ext cx="9144000" cy="396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　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0" y="6386513"/>
            <a:ext cx="9144000" cy="396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ll dir="ru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500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9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tags" Target="../tags/tag23.xml"/><Relationship Id="rId18" Type="http://schemas.openxmlformats.org/officeDocument/2006/relationships/tags" Target="../tags/tag28.xml"/><Relationship Id="rId3" Type="http://schemas.openxmlformats.org/officeDocument/2006/relationships/tags" Target="../tags/tag13.xml"/><Relationship Id="rId21" Type="http://schemas.openxmlformats.org/officeDocument/2006/relationships/image" Target="../media/image3.png"/><Relationship Id="rId7" Type="http://schemas.openxmlformats.org/officeDocument/2006/relationships/tags" Target="../tags/tag17.xml"/><Relationship Id="rId12" Type="http://schemas.openxmlformats.org/officeDocument/2006/relationships/tags" Target="../tags/tag22.xml"/><Relationship Id="rId17" Type="http://schemas.openxmlformats.org/officeDocument/2006/relationships/tags" Target="../tags/tag27.xml"/><Relationship Id="rId2" Type="http://schemas.openxmlformats.org/officeDocument/2006/relationships/tags" Target="../tags/tag12.xml"/><Relationship Id="rId16" Type="http://schemas.openxmlformats.org/officeDocument/2006/relationships/tags" Target="../tags/tag26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5" Type="http://schemas.openxmlformats.org/officeDocument/2006/relationships/tags" Target="../tags/tag25.xml"/><Relationship Id="rId10" Type="http://schemas.openxmlformats.org/officeDocument/2006/relationships/tags" Target="../tags/tag20.xml"/><Relationship Id="rId19" Type="http://schemas.openxmlformats.org/officeDocument/2006/relationships/tags" Target="../tags/tag29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tags" Target="../tags/tag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tags" Target="../tags/tag47.xml"/><Relationship Id="rId3" Type="http://schemas.openxmlformats.org/officeDocument/2006/relationships/tags" Target="../tags/tag32.xml"/><Relationship Id="rId21" Type="http://schemas.openxmlformats.org/officeDocument/2006/relationships/image" Target="../media/image4.png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10" Type="http://schemas.openxmlformats.org/officeDocument/2006/relationships/tags" Target="../tags/tag39.xml"/><Relationship Id="rId19" Type="http://schemas.openxmlformats.org/officeDocument/2006/relationships/tags" Target="../tags/tag48.xml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任意多边形: 形状 13"/>
          <p:cNvSpPr/>
          <p:nvPr>
            <p:custDataLst>
              <p:tags r:id="rId2"/>
            </p:custDataLst>
          </p:nvPr>
        </p:nvSpPr>
        <p:spPr>
          <a:xfrm rot="-3599956">
            <a:off x="-1619905" y="703545"/>
            <a:ext cx="6719428" cy="4213363"/>
          </a:xfrm>
          <a:custGeom>
            <a:avLst/>
            <a:gdLst>
              <a:gd name="connsiteX0" fmla="*/ 9309518 w 9309518"/>
              <a:gd name="connsiteY0" fmla="*/ 5837459 h 5837459"/>
              <a:gd name="connsiteX1" fmla="*/ 1390523 w 9309518"/>
              <a:gd name="connsiteY1" fmla="*/ 5837459 h 5837459"/>
              <a:gd name="connsiteX2" fmla="*/ 0 w 9309518"/>
              <a:gd name="connsiteY2" fmla="*/ 3429076 h 5837459"/>
              <a:gd name="connsiteX3" fmla="*/ 5939159 w 9309518"/>
              <a:gd name="connsiteY3" fmla="*/ 0 h 5837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09518" h="5837459">
                <a:moveTo>
                  <a:pt x="9309518" y="5837459"/>
                </a:moveTo>
                <a:lnTo>
                  <a:pt x="1390523" y="5837459"/>
                </a:lnTo>
                <a:lnTo>
                  <a:pt x="0" y="3429076"/>
                </a:lnTo>
                <a:lnTo>
                  <a:pt x="5939159" y="0"/>
                </a:lnTo>
                <a:close/>
              </a:path>
            </a:pathLst>
          </a:custGeom>
          <a:solidFill>
            <a:schemeClr val="accent1">
              <a:alpha val="28000"/>
            </a:schemeClr>
          </a:solidFill>
          <a:ln w="22196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zh-CN" altLang="en-US" dirty="0"/>
          </a:p>
        </p:txBody>
      </p:sp>
      <p:sp>
        <p:nvSpPr>
          <p:cNvPr id="23" name="任意多边形: 形状 22"/>
          <p:cNvSpPr/>
          <p:nvPr>
            <p:custDataLst>
              <p:tags r:id="rId3"/>
            </p:custDataLst>
          </p:nvPr>
        </p:nvSpPr>
        <p:spPr>
          <a:xfrm rot="18000000">
            <a:off x="-1032050" y="2240216"/>
            <a:ext cx="5742457" cy="2395345"/>
          </a:xfrm>
          <a:custGeom>
            <a:avLst/>
            <a:gdLst>
              <a:gd name="connsiteX0" fmla="*/ 6993654 w 7955961"/>
              <a:gd name="connsiteY0" fmla="*/ 0 h 3318662"/>
              <a:gd name="connsiteX1" fmla="*/ 7955961 w 7955961"/>
              <a:gd name="connsiteY1" fmla="*/ 1666765 h 3318662"/>
              <a:gd name="connsiteX2" fmla="*/ 7955961 w 7955961"/>
              <a:gd name="connsiteY2" fmla="*/ 3318662 h 3318662"/>
              <a:gd name="connsiteX3" fmla="*/ 990749 w 7955961"/>
              <a:gd name="connsiteY3" fmla="*/ 3318662 h 3318662"/>
              <a:gd name="connsiteX4" fmla="*/ 0 w 7955961"/>
              <a:gd name="connsiteY4" fmla="*/ 1602635 h 3318662"/>
              <a:gd name="connsiteX5" fmla="*/ 754378 w 7955961"/>
              <a:gd name="connsiteY5" fmla="*/ 1167094 h 3318662"/>
              <a:gd name="connsiteX6" fmla="*/ 754378 w 7955961"/>
              <a:gd name="connsiteY6" fmla="*/ 2356355 h 3318662"/>
              <a:gd name="connsiteX7" fmla="*/ 6993654 w 7955961"/>
              <a:gd name="connsiteY7" fmla="*/ 2356355 h 331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55961" h="3318662">
                <a:moveTo>
                  <a:pt x="6993654" y="0"/>
                </a:moveTo>
                <a:lnTo>
                  <a:pt x="7955961" y="1666765"/>
                </a:lnTo>
                <a:lnTo>
                  <a:pt x="7955961" y="3318662"/>
                </a:lnTo>
                <a:lnTo>
                  <a:pt x="990749" y="3318662"/>
                </a:lnTo>
                <a:lnTo>
                  <a:pt x="0" y="1602635"/>
                </a:lnTo>
                <a:lnTo>
                  <a:pt x="754378" y="1167094"/>
                </a:lnTo>
                <a:lnTo>
                  <a:pt x="754378" y="2356355"/>
                </a:lnTo>
                <a:lnTo>
                  <a:pt x="6993654" y="2356355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88000"/>
                </a:schemeClr>
              </a:gs>
              <a:gs pos="100000">
                <a:schemeClr val="accent1">
                  <a:alpha val="26000"/>
                </a:schemeClr>
              </a:gs>
            </a:gsLst>
            <a:lin ang="0" scaled="0"/>
          </a:gradFill>
          <a:ln w="1016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15" name="图片 14" descr="D:\meihua_service_cache\jpg/dffb9df040fb2acd1ce67179123df5e2.jpgdffb9df040fb2acd1ce67179123df5e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/>
          <a:srcRect l="3930" r="3930"/>
          <a:stretch>
            <a:fillRect/>
          </a:stretch>
        </p:blipFill>
        <p:spPr>
          <a:xfrm>
            <a:off x="368125" y="954015"/>
            <a:ext cx="3034267" cy="4939704"/>
          </a:xfrm>
          <a:custGeom>
            <a:avLst/>
            <a:gdLst>
              <a:gd name="connsiteX0" fmla="*/ 0 w 4203865"/>
              <a:gd name="connsiteY0" fmla="*/ 0 h 6843777"/>
              <a:gd name="connsiteX1" fmla="*/ 1061781 w 4203865"/>
              <a:gd name="connsiteY1" fmla="*/ 0 h 6843777"/>
              <a:gd name="connsiteX2" fmla="*/ 4203865 w 4203865"/>
              <a:gd name="connsiteY2" fmla="*/ 1813744 h 6843777"/>
              <a:gd name="connsiteX3" fmla="*/ 1299654 w 4203865"/>
              <a:gd name="connsiteY3" fmla="*/ 6843777 h 6843777"/>
              <a:gd name="connsiteX4" fmla="*/ 0 w 4203865"/>
              <a:gd name="connsiteY4" fmla="*/ 6843777 h 684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03865" h="6843777">
                <a:moveTo>
                  <a:pt x="0" y="0"/>
                </a:moveTo>
                <a:lnTo>
                  <a:pt x="1061781" y="0"/>
                </a:lnTo>
                <a:lnTo>
                  <a:pt x="4203865" y="1813744"/>
                </a:lnTo>
                <a:lnTo>
                  <a:pt x="1299654" y="6843777"/>
                </a:lnTo>
                <a:lnTo>
                  <a:pt x="0" y="6843777"/>
                </a:lnTo>
                <a:close/>
              </a:path>
            </a:pathLst>
          </a:custGeom>
        </p:spPr>
      </p:pic>
      <p:sp>
        <p:nvSpPr>
          <p:cNvPr id="42" name="任意多边形: 形状 41"/>
          <p:cNvSpPr/>
          <p:nvPr>
            <p:custDataLst>
              <p:tags r:id="rId5"/>
            </p:custDataLst>
          </p:nvPr>
        </p:nvSpPr>
        <p:spPr>
          <a:xfrm rot="1800000">
            <a:off x="-827662" y="1333219"/>
            <a:ext cx="2937557" cy="4171029"/>
          </a:xfrm>
          <a:custGeom>
            <a:avLst/>
            <a:gdLst>
              <a:gd name="connsiteX0" fmla="*/ 209977 w 4069877"/>
              <a:gd name="connsiteY0" fmla="*/ 0 h 5778806"/>
              <a:gd name="connsiteX1" fmla="*/ 3250414 w 4069877"/>
              <a:gd name="connsiteY1" fmla="*/ 0 h 5778806"/>
              <a:gd name="connsiteX2" fmla="*/ 4069877 w 4069877"/>
              <a:gd name="connsiteY2" fmla="*/ 819463 h 5778806"/>
              <a:gd name="connsiteX3" fmla="*/ 4069877 w 4069877"/>
              <a:gd name="connsiteY3" fmla="*/ 5690422 h 5778806"/>
              <a:gd name="connsiteX4" fmla="*/ 3916790 w 4069877"/>
              <a:gd name="connsiteY4" fmla="*/ 5778806 h 5778806"/>
              <a:gd name="connsiteX5" fmla="*/ 3916790 w 4069877"/>
              <a:gd name="connsiteY5" fmla="*/ 850982 h 5778806"/>
              <a:gd name="connsiteX6" fmla="*/ 3218895 w 4069877"/>
              <a:gd name="connsiteY6" fmla="*/ 153087 h 5778806"/>
              <a:gd name="connsiteX7" fmla="*/ 18392 w 4069877"/>
              <a:gd name="connsiteY7" fmla="*/ 153087 h 5778806"/>
              <a:gd name="connsiteX8" fmla="*/ 0 w 4069877"/>
              <a:gd name="connsiteY8" fmla="*/ 121231 h 577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69877" h="5778806">
                <a:moveTo>
                  <a:pt x="209977" y="0"/>
                </a:moveTo>
                <a:lnTo>
                  <a:pt x="3250414" y="0"/>
                </a:lnTo>
                <a:cubicBezTo>
                  <a:pt x="3700669" y="0"/>
                  <a:pt x="4069877" y="368309"/>
                  <a:pt x="4069877" y="819463"/>
                </a:cubicBezTo>
                <a:lnTo>
                  <a:pt x="4069877" y="5690422"/>
                </a:lnTo>
                <a:lnTo>
                  <a:pt x="3916790" y="5778806"/>
                </a:lnTo>
                <a:lnTo>
                  <a:pt x="3916790" y="850982"/>
                </a:lnTo>
                <a:cubicBezTo>
                  <a:pt x="3916790" y="467365"/>
                  <a:pt x="3602513" y="153087"/>
                  <a:pt x="3218895" y="153087"/>
                </a:cubicBezTo>
                <a:lnTo>
                  <a:pt x="18392" y="153087"/>
                </a:lnTo>
                <a:lnTo>
                  <a:pt x="0" y="121231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alpha val="20000"/>
                </a:schemeClr>
              </a:gs>
            </a:gsLst>
            <a:lin ang="1800000" scaled="0"/>
          </a:gradFill>
          <a:ln w="863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5447983" y="1700430"/>
            <a:ext cx="2443163" cy="663025"/>
          </a:xfrm>
          <a:prstGeom prst="rect">
            <a:avLst/>
          </a:prstGeom>
          <a:noFill/>
        </p:spPr>
        <p:txBody>
          <a:bodyPr wrap="square" lIns="47625" tIns="19050" rIns="47625" bIns="19050" rtlCol="0" anchor="b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400" b="1" u="none" strike="noStrike" spc="180" baseline="0">
                <a:solidFill>
                  <a:schemeClr val="dk1">
                    <a:lumMod val="85000"/>
                    <a:lumOff val="1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客戶：顶钧</a:t>
            </a: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3923665" y="2997200"/>
            <a:ext cx="5068570" cy="293941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lang="en-US" altLang="zh-CN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SM3979</a:t>
            </a:r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自动化埋螺母》</a:t>
            </a:r>
            <a:r>
              <a:rPr lang="zh-CN" altLang="en-US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方案演示稿</a:t>
            </a: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400" u="none" strike="noStrike" spc="180" baseline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製作：東莞市清溪盟来自動化設備廠</a:t>
            </a: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400" u="none" strike="noStrike" spc="180" baseline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日期：202</a:t>
            </a:r>
            <a:r>
              <a:rPr altLang="zh-CN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altLang="zh-CN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altLang="zh-CN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400" u="none" strike="noStrike" spc="180" baseline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400" u="none" strike="noStrike" spc="180" baseline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1400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專案責任人：王超</a:t>
            </a:r>
            <a:endParaRPr lang="zh-CN" altLang="en-US" sz="1400" u="none" strike="noStrike" spc="180" baseline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400" u="none" strike="noStrike" spc="180" baseline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版本：A0</a:t>
            </a: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4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400" u="none" strike="noStrike" spc="180" baseline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文本框 1"/>
          <p:cNvSpPr txBox="1"/>
          <p:nvPr/>
        </p:nvSpPr>
        <p:spPr>
          <a:xfrm>
            <a:off x="2559685" y="2713971"/>
            <a:ext cx="4297680" cy="11988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lvl="0" eaLnBrk="1" hangingPunct="1"/>
            <a:r>
              <a:rPr lang="en-US" sz="7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Thank You</a:t>
            </a:r>
          </a:p>
        </p:txBody>
      </p:sp>
    </p:spTree>
  </p:cSld>
  <p:clrMapOvr>
    <a:masterClrMapping/>
  </p:clrMapOvr>
  <p:transition spd="slow"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15" y="1772285"/>
            <a:ext cx="3949065" cy="32569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1460" y="54864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十顆螺母埋入及取產品自动化设备</a:t>
            </a:r>
            <a:endParaRPr lang="zh-CN" altLang="en-US" spc="18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Title 6"/>
          <p:cNvSpPr txBox="1"/>
          <p:nvPr>
            <p:custDataLst>
              <p:tags r:id="rId2"/>
            </p:custDataLst>
          </p:nvPr>
        </p:nvSpPr>
        <p:spPr>
          <a:xfrm>
            <a:off x="4141470" y="1501140"/>
            <a:ext cx="4845050" cy="385508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altLang="zh-CN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利用三轴模組运动模組进行埋入及取出动作，运动轨迹可编程调整。</a:t>
            </a: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2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altLang="zh-CN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1200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利用震动盘螺母上料，备料机自动排位至待取區域，机器收抓取将螺母五金件组装至前模仁内。</a:t>
            </a:r>
            <a:r>
              <a:rPr altLang="zh-CN" sz="1200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2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altLang="zh-CN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altLang="en-US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螺母上料机通过震动盘單侧入料，每次送料</a:t>
            </a:r>
            <a:r>
              <a:rPr altLang="zh-CN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顆，由模組夾取至待取區域備料，最後機械手負責收取。</a:t>
            </a: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2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altLang="zh-CN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lang="zh-CN" altLang="en-US" sz="12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機械手放完埋入螺母后，移動位置后取產品，放置在輸送帶中。</a:t>
            </a:r>
            <a:endParaRPr altLang="zh-CN" sz="12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2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4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endParaRPr lang="zh-CN" altLang="en-US" sz="1400" u="none" strike="noStrike" spc="180" baseline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163445" y="2132330"/>
            <a:ext cx="4719955" cy="272923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1460" y="54864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八顆螺母埋入及取產品自动化设备</a:t>
            </a:r>
          </a:p>
        </p:txBody>
      </p:sp>
      <p:sp>
        <p:nvSpPr>
          <p:cNvPr id="40" name="文本框 39"/>
          <p:cNvSpPr txBox="1"/>
          <p:nvPr>
            <p:custDataLst>
              <p:tags r:id="rId2"/>
            </p:custDataLst>
          </p:nvPr>
        </p:nvSpPr>
        <p:spPr>
          <a:xfrm>
            <a:off x="4577715" y="1156335"/>
            <a:ext cx="497840" cy="84772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机器</a:t>
            </a:r>
          </a:p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手</a:t>
            </a:r>
          </a:p>
        </p:txBody>
      </p:sp>
      <p:cxnSp>
        <p:nvCxnSpPr>
          <p:cNvPr id="7" name="直接箭头连接符 6"/>
          <p:cNvCxnSpPr/>
          <p:nvPr>
            <p:custDataLst>
              <p:tags r:id="rId3"/>
            </p:custDataLst>
          </p:nvPr>
        </p:nvCxnSpPr>
        <p:spPr>
          <a:xfrm flipV="1">
            <a:off x="2123440" y="4076700"/>
            <a:ext cx="759460" cy="1441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9" name="直接箭头连接符 8"/>
          <p:cNvCxnSpPr/>
          <p:nvPr>
            <p:custDataLst>
              <p:tags r:id="rId4"/>
            </p:custDataLst>
          </p:nvPr>
        </p:nvCxnSpPr>
        <p:spPr>
          <a:xfrm>
            <a:off x="4787900" y="2101215"/>
            <a:ext cx="0" cy="8642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0" name="直接箭头连接符 9"/>
          <p:cNvCxnSpPr/>
          <p:nvPr>
            <p:custDataLst>
              <p:tags r:id="rId5"/>
            </p:custDataLst>
          </p:nvPr>
        </p:nvCxnSpPr>
        <p:spPr>
          <a:xfrm flipV="1">
            <a:off x="4518660" y="4167505"/>
            <a:ext cx="5715" cy="5575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3" name="直接箭头连接符 12"/>
          <p:cNvCxnSpPr/>
          <p:nvPr>
            <p:custDataLst>
              <p:tags r:id="rId6"/>
            </p:custDataLst>
          </p:nvPr>
        </p:nvCxnSpPr>
        <p:spPr>
          <a:xfrm flipV="1">
            <a:off x="3275330" y="4004945"/>
            <a:ext cx="1008380" cy="7200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4" name="直接箭头连接符 13"/>
          <p:cNvCxnSpPr/>
          <p:nvPr>
            <p:custDataLst>
              <p:tags r:id="rId7"/>
            </p:custDataLst>
          </p:nvPr>
        </p:nvCxnSpPr>
        <p:spPr>
          <a:xfrm>
            <a:off x="3131820" y="1700530"/>
            <a:ext cx="935990" cy="12960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5" name="直接箭头连接符 14"/>
          <p:cNvCxnSpPr/>
          <p:nvPr>
            <p:custDataLst>
              <p:tags r:id="rId8"/>
            </p:custDataLst>
          </p:nvPr>
        </p:nvCxnSpPr>
        <p:spPr>
          <a:xfrm>
            <a:off x="1835150" y="2389505"/>
            <a:ext cx="986155" cy="5759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 rot="2100000">
            <a:off x="1106170" y="2248535"/>
            <a:ext cx="1496695" cy="361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注塑机</a:t>
            </a:r>
          </a:p>
        </p:txBody>
      </p:sp>
      <p:sp>
        <p:nvSpPr>
          <p:cNvPr id="17" name="文本框 16"/>
          <p:cNvSpPr txBox="1"/>
          <p:nvPr>
            <p:custDataLst>
              <p:tags r:id="rId10"/>
            </p:custDataLst>
          </p:nvPr>
        </p:nvSpPr>
        <p:spPr>
          <a:xfrm rot="2880000">
            <a:off x="2446020" y="1172210"/>
            <a:ext cx="695960" cy="6464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模具</a:t>
            </a:r>
          </a:p>
        </p:txBody>
      </p:sp>
      <p:sp>
        <p:nvSpPr>
          <p:cNvPr id="18" name="文本框 17"/>
          <p:cNvSpPr txBox="1"/>
          <p:nvPr>
            <p:custDataLst>
              <p:tags r:id="rId11"/>
            </p:custDataLst>
          </p:nvPr>
        </p:nvSpPr>
        <p:spPr>
          <a:xfrm rot="21360000">
            <a:off x="763270" y="4122420"/>
            <a:ext cx="1318260" cy="287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产品输送带</a:t>
            </a:r>
          </a:p>
        </p:txBody>
      </p:sp>
      <p:sp>
        <p:nvSpPr>
          <p:cNvPr id="19" name="文本框 18"/>
          <p:cNvSpPr txBox="1"/>
          <p:nvPr>
            <p:custDataLst>
              <p:tags r:id="rId12"/>
            </p:custDataLst>
          </p:nvPr>
        </p:nvSpPr>
        <p:spPr>
          <a:xfrm rot="3000000">
            <a:off x="2416175" y="4556760"/>
            <a:ext cx="330835" cy="1322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螺母待料區域</a:t>
            </a:r>
          </a:p>
        </p:txBody>
      </p:sp>
      <p:sp>
        <p:nvSpPr>
          <p:cNvPr id="20" name="文本框 19"/>
          <p:cNvSpPr txBox="1"/>
          <p:nvPr>
            <p:custDataLst>
              <p:tags r:id="rId13"/>
            </p:custDataLst>
          </p:nvPr>
        </p:nvSpPr>
        <p:spPr>
          <a:xfrm rot="20820000">
            <a:off x="5577840" y="5026025"/>
            <a:ext cx="262255" cy="12896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endParaRPr lang="zh-CN" altLang="en-US" sz="14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14"/>
            </p:custDataLst>
          </p:nvPr>
        </p:nvSpPr>
        <p:spPr>
          <a:xfrm>
            <a:off x="4355465" y="4652645"/>
            <a:ext cx="394970" cy="15830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螺母取料運行模組</a:t>
            </a:r>
          </a:p>
        </p:txBody>
      </p:sp>
      <p:sp>
        <p:nvSpPr>
          <p:cNvPr id="22" name="文本框 21"/>
          <p:cNvSpPr txBox="1"/>
          <p:nvPr>
            <p:custDataLst>
              <p:tags r:id="rId15"/>
            </p:custDataLst>
          </p:nvPr>
        </p:nvSpPr>
        <p:spPr>
          <a:xfrm rot="19980000">
            <a:off x="7035165" y="1432560"/>
            <a:ext cx="1790700" cy="4965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endParaRPr lang="zh-CN" altLang="en-US" sz="14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16"/>
            </p:custDataLst>
          </p:nvPr>
        </p:nvSpPr>
        <p:spPr>
          <a:xfrm rot="2220000">
            <a:off x="5876290" y="5587365"/>
            <a:ext cx="2098040" cy="3022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震动盘放置架</a:t>
            </a:r>
          </a:p>
        </p:txBody>
      </p:sp>
      <p:cxnSp>
        <p:nvCxnSpPr>
          <p:cNvPr id="24" name="直接箭头连接符 23"/>
          <p:cNvCxnSpPr/>
          <p:nvPr>
            <p:custDataLst>
              <p:tags r:id="rId17"/>
            </p:custDataLst>
          </p:nvPr>
        </p:nvCxnSpPr>
        <p:spPr>
          <a:xfrm flipH="1" flipV="1">
            <a:off x="4823460" y="4220845"/>
            <a:ext cx="1224280" cy="9359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45" name="直接箭头连接符 44"/>
          <p:cNvCxnSpPr/>
          <p:nvPr>
            <p:custDataLst>
              <p:tags r:id="rId18"/>
            </p:custDataLst>
          </p:nvPr>
        </p:nvCxnSpPr>
        <p:spPr>
          <a:xfrm flipH="1">
            <a:off x="5363210" y="3782695"/>
            <a:ext cx="1152525" cy="38481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6" name="文本框 45"/>
          <p:cNvSpPr txBox="1"/>
          <p:nvPr>
            <p:custDataLst>
              <p:tags r:id="rId19"/>
            </p:custDataLst>
          </p:nvPr>
        </p:nvSpPr>
        <p:spPr>
          <a:xfrm rot="20160000">
            <a:off x="6488430" y="3424555"/>
            <a:ext cx="1071880" cy="4464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護欄</a:t>
            </a:r>
          </a:p>
        </p:txBody>
      </p:sp>
    </p:spTree>
    <p:custDataLst>
      <p:tags r:id="rId1"/>
    </p:custDataLst>
  </p:cSld>
  <p:clrMapOvr>
    <a:masterClrMapping/>
  </p:clrMapOvr>
  <p:transition spd="slow"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273810" y="1628775"/>
            <a:ext cx="6083935" cy="38557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1460" y="54864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八顆螺母埋入及取產品自动化设备</a:t>
            </a:r>
          </a:p>
        </p:txBody>
      </p:sp>
      <p:sp>
        <p:nvSpPr>
          <p:cNvPr id="40" name="文本框 39"/>
          <p:cNvSpPr txBox="1"/>
          <p:nvPr>
            <p:custDataLst>
              <p:tags r:id="rId2"/>
            </p:custDataLst>
          </p:nvPr>
        </p:nvSpPr>
        <p:spPr>
          <a:xfrm>
            <a:off x="4211955" y="908685"/>
            <a:ext cx="497840" cy="84772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机器</a:t>
            </a:r>
          </a:p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手</a:t>
            </a:r>
          </a:p>
        </p:txBody>
      </p:sp>
      <p:cxnSp>
        <p:nvCxnSpPr>
          <p:cNvPr id="7" name="直接箭头连接符 6"/>
          <p:cNvCxnSpPr/>
          <p:nvPr>
            <p:custDataLst>
              <p:tags r:id="rId3"/>
            </p:custDataLst>
          </p:nvPr>
        </p:nvCxnSpPr>
        <p:spPr>
          <a:xfrm flipV="1">
            <a:off x="4428490" y="5296535"/>
            <a:ext cx="923290" cy="1485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9" name="直接箭头连接符 8"/>
          <p:cNvCxnSpPr/>
          <p:nvPr>
            <p:custDataLst>
              <p:tags r:id="rId4"/>
            </p:custDataLst>
          </p:nvPr>
        </p:nvCxnSpPr>
        <p:spPr>
          <a:xfrm>
            <a:off x="4316095" y="1706880"/>
            <a:ext cx="0" cy="8642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0" name="直接箭头连接符 9"/>
          <p:cNvCxnSpPr/>
          <p:nvPr>
            <p:custDataLst>
              <p:tags r:id="rId5"/>
            </p:custDataLst>
          </p:nvPr>
        </p:nvCxnSpPr>
        <p:spPr>
          <a:xfrm>
            <a:off x="4868545" y="3429000"/>
            <a:ext cx="72009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3" name="直接箭头连接符 12"/>
          <p:cNvCxnSpPr/>
          <p:nvPr>
            <p:custDataLst>
              <p:tags r:id="rId6"/>
            </p:custDataLst>
          </p:nvPr>
        </p:nvCxnSpPr>
        <p:spPr>
          <a:xfrm flipH="1">
            <a:off x="4211955" y="4001770"/>
            <a:ext cx="72009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4" name="直接箭头连接符 13"/>
          <p:cNvCxnSpPr/>
          <p:nvPr>
            <p:custDataLst>
              <p:tags r:id="rId7"/>
            </p:custDataLst>
          </p:nvPr>
        </p:nvCxnSpPr>
        <p:spPr>
          <a:xfrm>
            <a:off x="2483485" y="1412240"/>
            <a:ext cx="612140" cy="165608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5" name="直接箭头连接符 14"/>
          <p:cNvCxnSpPr/>
          <p:nvPr>
            <p:custDataLst>
              <p:tags r:id="rId8"/>
            </p:custDataLst>
          </p:nvPr>
        </p:nvCxnSpPr>
        <p:spPr>
          <a:xfrm>
            <a:off x="1137920" y="1970405"/>
            <a:ext cx="986155" cy="5759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 rot="2100000">
            <a:off x="147320" y="1665605"/>
            <a:ext cx="1496695" cy="361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注塑机</a:t>
            </a:r>
          </a:p>
        </p:txBody>
      </p:sp>
      <p:sp>
        <p:nvSpPr>
          <p:cNvPr id="17" name="文本框 16"/>
          <p:cNvSpPr txBox="1"/>
          <p:nvPr>
            <p:custDataLst>
              <p:tags r:id="rId10"/>
            </p:custDataLst>
          </p:nvPr>
        </p:nvSpPr>
        <p:spPr>
          <a:xfrm rot="2880000">
            <a:off x="2023110" y="1089025"/>
            <a:ext cx="708660" cy="4248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模具</a:t>
            </a:r>
          </a:p>
        </p:txBody>
      </p:sp>
      <p:sp>
        <p:nvSpPr>
          <p:cNvPr id="18" name="文本框 17"/>
          <p:cNvSpPr txBox="1"/>
          <p:nvPr>
            <p:custDataLst>
              <p:tags r:id="rId11"/>
            </p:custDataLst>
          </p:nvPr>
        </p:nvSpPr>
        <p:spPr>
          <a:xfrm rot="21300000">
            <a:off x="3351530" y="5321300"/>
            <a:ext cx="1428115" cy="271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产品输送带</a:t>
            </a:r>
          </a:p>
        </p:txBody>
      </p:sp>
      <p:sp>
        <p:nvSpPr>
          <p:cNvPr id="20" name="文本框 19"/>
          <p:cNvSpPr txBox="1"/>
          <p:nvPr>
            <p:custDataLst>
              <p:tags r:id="rId12"/>
            </p:custDataLst>
          </p:nvPr>
        </p:nvSpPr>
        <p:spPr>
          <a:xfrm rot="20820000">
            <a:off x="5506085" y="5026025"/>
            <a:ext cx="262255" cy="12896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endParaRPr lang="zh-CN" altLang="en-US" sz="14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13"/>
            </p:custDataLst>
          </p:nvPr>
        </p:nvSpPr>
        <p:spPr>
          <a:xfrm rot="1680000">
            <a:off x="4101465" y="5141595"/>
            <a:ext cx="5529580" cy="2946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b="1" spc="180" dirty="0">
                <a:ln w="3175">
                  <a:noFill/>
                  <a:prstDash val="dash"/>
                </a:ln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注塑機門到取螺母設備距離</a:t>
            </a:r>
            <a:r>
              <a:rPr lang="en-US" altLang="zh-CN" sz="1400" b="1" spc="180" dirty="0">
                <a:ln w="3175">
                  <a:noFill/>
                  <a:prstDash val="dash"/>
                </a:ln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400MM</a:t>
            </a:r>
          </a:p>
        </p:txBody>
      </p:sp>
      <p:sp>
        <p:nvSpPr>
          <p:cNvPr id="22" name="文本框 21"/>
          <p:cNvSpPr txBox="1"/>
          <p:nvPr>
            <p:custDataLst>
              <p:tags r:id="rId14"/>
            </p:custDataLst>
          </p:nvPr>
        </p:nvSpPr>
        <p:spPr>
          <a:xfrm rot="19980000">
            <a:off x="7035165" y="1432560"/>
            <a:ext cx="1790700" cy="4965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endParaRPr lang="zh-CN" altLang="en-US" sz="1400" spc="18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15"/>
            </p:custDataLst>
          </p:nvPr>
        </p:nvSpPr>
        <p:spPr>
          <a:xfrm rot="20220000">
            <a:off x="6506210" y="725170"/>
            <a:ext cx="2098040" cy="4305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震动盘放置架</a:t>
            </a:r>
          </a:p>
        </p:txBody>
      </p:sp>
      <p:cxnSp>
        <p:nvCxnSpPr>
          <p:cNvPr id="24" name="直接箭头连接符 23"/>
          <p:cNvCxnSpPr/>
          <p:nvPr>
            <p:custDataLst>
              <p:tags r:id="rId16"/>
            </p:custDataLst>
          </p:nvPr>
        </p:nvCxnSpPr>
        <p:spPr>
          <a:xfrm flipH="1">
            <a:off x="5631815" y="1268730"/>
            <a:ext cx="883920" cy="7918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45" name="直接箭头连接符 44"/>
          <p:cNvCxnSpPr/>
          <p:nvPr>
            <p:custDataLst>
              <p:tags r:id="rId17"/>
            </p:custDataLst>
          </p:nvPr>
        </p:nvCxnSpPr>
        <p:spPr>
          <a:xfrm flipH="1">
            <a:off x="7092315" y="2132330"/>
            <a:ext cx="1152525" cy="38481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6" name="文本框 45"/>
          <p:cNvSpPr txBox="1"/>
          <p:nvPr>
            <p:custDataLst>
              <p:tags r:id="rId18"/>
            </p:custDataLst>
          </p:nvPr>
        </p:nvSpPr>
        <p:spPr>
          <a:xfrm rot="20160000">
            <a:off x="8144510" y="1772285"/>
            <a:ext cx="1089660" cy="4464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400" spc="1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護欄</a:t>
            </a:r>
          </a:p>
        </p:txBody>
      </p:sp>
      <p:sp>
        <p:nvSpPr>
          <p:cNvPr id="5" name="文本框 4"/>
          <p:cNvSpPr txBox="1"/>
          <p:nvPr>
            <p:custDataLst>
              <p:tags r:id="rId19"/>
            </p:custDataLst>
          </p:nvPr>
        </p:nvSpPr>
        <p:spPr>
          <a:xfrm>
            <a:off x="5439410" y="3265170"/>
            <a:ext cx="4232275" cy="4711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1400" b="1" spc="180" dirty="0">
                <a:ln w="3175">
                  <a:noFill/>
                  <a:prstDash val="dash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取螺母設備到螺母放置中心為</a:t>
            </a:r>
            <a:r>
              <a:rPr lang="en-US" altLang="zh-CN" sz="1400" b="1" spc="180" dirty="0">
                <a:ln w="3175">
                  <a:noFill/>
                  <a:prstDash val="dash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325MM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56335" y="5951855"/>
            <a:ext cx="8060055" cy="4375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b="1" spc="180" dirty="0">
                <a:ln w="3175">
                  <a:noFill/>
                  <a:prstDash val="dash"/>
                </a:ln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！！！注塑機門到取螺母設備中心距離為</a:t>
            </a:r>
            <a:r>
              <a:rPr lang="en-US" altLang="zh-CN" b="1" spc="180" dirty="0">
                <a:ln w="3175">
                  <a:noFill/>
                  <a:prstDash val="dash"/>
                </a:ln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725MM </a:t>
            </a:r>
            <a:r>
              <a:rPr lang="zh-CN" altLang="en-US" b="1" spc="180" dirty="0">
                <a:ln w="3175">
                  <a:noFill/>
                  <a:prstDash val="dash"/>
                </a:ln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！！！</a:t>
            </a:r>
          </a:p>
        </p:txBody>
      </p:sp>
    </p:spTree>
    <p:custDataLst>
      <p:tags r:id="rId1"/>
    </p:custDataLst>
  </p:cSld>
  <p:clrMapOvr>
    <a:masterClrMapping/>
  </p:clrMapOvr>
  <p:transition spd="slow"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460" y="54864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設備正視圖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315" y="1508760"/>
            <a:ext cx="7404735" cy="4159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460" y="54864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設備側面圖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885" y="980440"/>
            <a:ext cx="5782310" cy="519557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460" y="54864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設備上視圖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95" y="1268730"/>
            <a:ext cx="7229475" cy="418020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460" y="54864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機械手夾取夾具示意圖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775" y="1529715"/>
            <a:ext cx="3849370" cy="39668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rcRect l="15130" t="-1704" r="9242"/>
          <a:stretch>
            <a:fillRect/>
          </a:stretch>
        </p:blipFill>
        <p:spPr>
          <a:xfrm>
            <a:off x="5940425" y="2781300"/>
            <a:ext cx="2520315" cy="2804795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6300470" y="2132330"/>
            <a:ext cx="1504950" cy="4248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夾具放大圖</a:t>
            </a:r>
          </a:p>
        </p:txBody>
      </p:sp>
    </p:spTree>
    <p:custDataLst>
      <p:tags r:id="rId1"/>
    </p:custDataLst>
  </p:cSld>
  <p:clrMapOvr>
    <a:masterClrMapping/>
  </p:clrMapOvr>
  <p:transition spd="slow"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文本框 1"/>
          <p:cNvSpPr txBox="1"/>
          <p:nvPr/>
        </p:nvSpPr>
        <p:spPr>
          <a:xfrm>
            <a:off x="0" y="4364990"/>
            <a:ext cx="1714500" cy="3987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000" b="1" dirty="0">
                <a:latin typeface="宋体" panose="02010600030101010101" pitchFamily="2" charset="-122"/>
                <a:sym typeface="Arial" panose="020B0604020202020204" pitchFamily="34" charset="0"/>
              </a:rPr>
              <a:t>设备主要参数</a:t>
            </a:r>
          </a:p>
        </p:txBody>
      </p:sp>
      <p:sp>
        <p:nvSpPr>
          <p:cNvPr id="7" name="矩形 1"/>
          <p:cNvSpPr/>
          <p:nvPr/>
        </p:nvSpPr>
        <p:spPr>
          <a:xfrm>
            <a:off x="1115695" y="4797425"/>
            <a:ext cx="7148830" cy="147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en-US" altLang="zh-CN" sz="1200"/>
              <a:t>设备电压ＡＣ２２０Ｖ　气压0.6~0.8Mpa</a:t>
            </a:r>
          </a:p>
          <a:p>
            <a:pPr lvl="0" eaLnBrk="1" hangingPunct="1">
              <a:lnSpc>
                <a:spcPct val="150000"/>
              </a:lnSpc>
            </a:pPr>
            <a:r>
              <a:rPr lang="en-US" altLang="zh-CN" sz="1200"/>
              <a:t>稼动率为:98%以上</a:t>
            </a:r>
          </a:p>
          <a:p>
            <a:pPr lvl="0" eaLnBrk="1" hangingPunct="1">
              <a:lnSpc>
                <a:spcPct val="150000"/>
              </a:lnSpc>
            </a:pPr>
            <a:r>
              <a:rPr lang="en-US" altLang="zh-CN" sz="1200"/>
              <a:t>操作人员：</a:t>
            </a:r>
            <a:r>
              <a:rPr lang="zh-CN" altLang="en-US" sz="1200"/>
              <a:t>调机设备维护</a:t>
            </a:r>
            <a:r>
              <a:rPr lang="en-US" altLang="zh-CN" sz="1200"/>
              <a:t>1</a:t>
            </a:r>
            <a:r>
              <a:rPr lang="zh-CN" altLang="en-US" sz="1200"/>
              <a:t>人</a:t>
            </a:r>
            <a:r>
              <a:rPr lang="en-US" altLang="zh-CN" sz="1200"/>
              <a:t>  </a:t>
            </a:r>
          </a:p>
          <a:p>
            <a:pPr lvl="0" eaLnBrk="1" hangingPunct="1">
              <a:lnSpc>
                <a:spcPct val="150000"/>
              </a:lnSpc>
            </a:pPr>
            <a:r>
              <a:rPr lang="zh-CN" altLang="zh-CN" sz="1200"/>
              <a:t>机台</a:t>
            </a:r>
            <a:r>
              <a:rPr lang="en-US" altLang="zh-CN" sz="1200"/>
              <a:t>工作原理：通过触摸屏实现人机信息交换， PLC控制</a:t>
            </a:r>
            <a:r>
              <a:rPr lang="zh-CN" altLang="en-US" sz="1200"/>
              <a:t>私服马达及</a:t>
            </a:r>
            <a:r>
              <a:rPr lang="en-US" altLang="zh-CN" sz="1200"/>
              <a:t>电磁阀等执行元件运作，</a:t>
            </a:r>
            <a:r>
              <a:rPr lang="zh-CN" altLang="zh-CN" sz="1200"/>
              <a:t>可以选定各功能站机构，</a:t>
            </a:r>
            <a:r>
              <a:rPr lang="en-US" altLang="zh-CN" sz="1200"/>
              <a:t>以实现自动组装工作。</a:t>
            </a:r>
          </a:p>
        </p:txBody>
      </p:sp>
      <p:sp>
        <p:nvSpPr>
          <p:cNvPr id="5" name="文本占位符 6145"/>
          <p:cNvSpPr txBox="1">
            <a:spLocks noChangeArrowheads="1"/>
          </p:cNvSpPr>
          <p:nvPr/>
        </p:nvSpPr>
        <p:spPr bwMode="auto">
          <a:xfrm>
            <a:off x="1043305" y="1124585"/>
            <a:ext cx="7964805" cy="322072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</a:t>
            </a: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外观颜色、表面处理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机架</a:t>
            </a:r>
            <a:r>
              <a: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为</a:t>
            </a: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40*40</a:t>
            </a: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方通结构，机箱/电控箱：烤漆电脑白和藍。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设备支撑机构/铁块：镀硬珞。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设备辅助铁块：镀硬珞。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铝件：本阳极处理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</a:t>
            </a: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硬件品牌、规格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气动元件：亚德克、SMC。选用“台湾 品牌”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滑轨：日本THK.MISUMI.台湾AMT.选用“台湾 品牌”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马达：正科，松下，雷塞，三洋。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脚轮：轴承等标准件:东野、伸丰、知名品牌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PLC： 三菱</a:t>
            </a: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、松下 信捷  </a:t>
            </a:r>
            <a:r>
              <a:rPr lang="zh-CN" altLang="en-US" sz="1200" kern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选用“日本，台湾 品牌”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其它电器正泰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人机威纶台湾品牌。</a:t>
            </a:r>
          </a:p>
          <a:p>
            <a:pPr marL="1905" marR="0" lvl="0" indent="-38608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§"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</a:t>
            </a: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所有容易伤到手指的地方加不锈钢防护罩或压克力防护罩。</a:t>
            </a:r>
          </a:p>
        </p:txBody>
      </p:sp>
      <p:sp>
        <p:nvSpPr>
          <p:cNvPr id="22531" name="文本框 6146"/>
          <p:cNvSpPr txBox="1"/>
          <p:nvPr/>
        </p:nvSpPr>
        <p:spPr>
          <a:xfrm>
            <a:off x="40640" y="530523"/>
            <a:ext cx="2706688" cy="403860"/>
          </a:xfrm>
          <a:prstGeom prst="rect">
            <a:avLst/>
          </a:prstGeom>
          <a:noFill/>
          <a:ln w="9525">
            <a:noFill/>
          </a:ln>
        </p:spPr>
        <p:txBody>
          <a:bodyPr lIns="97594" tIns="48797" rIns="97594" bIns="48797">
            <a:spAutoFit/>
          </a:bodyPr>
          <a:lstStyle/>
          <a:p>
            <a:pPr lvl="0" defTabSz="976630" eaLnBrk="1" hangingPunct="1"/>
            <a:r>
              <a:rPr lang="zh-CN" altLang="en-US" sz="2000" b="1" dirty="0">
                <a:latin typeface="宋体" panose="02010600030101010101" pitchFamily="2" charset="-122"/>
                <a:cs typeface="宋体" panose="02010600030101010101" pitchFamily="2" charset="-122"/>
                <a:sym typeface="Arial" panose="020B0604020202020204" pitchFamily="34" charset="0"/>
              </a:rPr>
              <a:t>控制</a:t>
            </a:r>
            <a:r>
              <a:rPr lang="en-US" altLang="zh-CN" sz="2000" b="1" dirty="0">
                <a:latin typeface="宋体" panose="02010600030101010101" pitchFamily="2" charset="-122"/>
                <a:cs typeface="宋体" panose="02010600030101010101" pitchFamily="2" charset="-122"/>
                <a:sym typeface="Arial" panose="020B0604020202020204" pitchFamily="34" charset="0"/>
              </a:rPr>
              <a:t>&amp;</a:t>
            </a:r>
            <a:r>
              <a:rPr lang="zh-CN" altLang="en-US" sz="2000" b="1" dirty="0">
                <a:latin typeface="宋体" panose="02010600030101010101" pitchFamily="2" charset="-122"/>
                <a:cs typeface="宋体" panose="02010600030101010101" pitchFamily="2" charset="-122"/>
                <a:sym typeface="Arial" panose="020B0604020202020204" pitchFamily="34" charset="0"/>
              </a:rPr>
              <a:t>安全说明</a:t>
            </a:r>
          </a:p>
        </p:txBody>
      </p:sp>
    </p:spTree>
  </p:cSld>
  <p:clrMapOvr>
    <a:masterClrMapping/>
  </p:clrMapOvr>
  <p:transition spd="slow">
    <p:pull dir="r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568ff7d5-414e-452b-a479-c0090825f863}"/>
  <p:tag name="COMMONDATA" val="eyJoZGlkIjoiMThkODI5N2UyNGQ2YzJlNmNmYjA0YWRjMWZjMGFkOTIifQ=="/>
  <p:tag name="KSO_WPP_MARK_KEY" val="286f6701-74fe-4bfa-a481-99b861d61f13"/>
  <p:tag name="RESOURCE_RECORD_KEY" val="{&quot;13&quot;:[4663468,4722044],&quot;65&quot;:[20217083]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0b5e953b8ecf441ca4383feb1f3f00d3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dd13586027a3420c82af94eb6fddc829"/>
  <p:tag name="KSO_WM_UNIT_TEXT_FILL_FORE_SCHEMECOLOR_INDEX_BRIGHTNESS" val="0.25"/>
  <p:tag name="KSO_WM_UNIT_TEXT_FILL_FORE_SCHEMECOLOR_INDEX" val="13"/>
  <p:tag name="KSO_WM_UNIT_TEXT_FILL_TYPE" val="1"/>
  <p:tag name="KSO_WM_TEMPLATE_ASSEMBLE_XID" val="6065705a4054ed1e2fb814d5"/>
  <p:tag name="KSO_WM_TEMPLATE_ASSEMBLE_GROUPID" val="6065705a4054ed1e2fb814d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1-04-01T16:16:20&quot;,&quot;maxSize&quot;:{&quot;size1&quot;:62.600000000000001},&quot;minSize&quot;:{&quot;size1&quot;:37.5},&quot;normalSize&quot;:{&quot;size1&quot;:60.881250000000001},&quot;subLayout&quot;:[{&quot;id&quot;:&quot;2021-04-01T16:16:20&quot;,&quot;margin&quot;:{&quot;bottom&quot;:0,&quot;left&quot;:0,&quot;right&quot;:0.019500002264976501,&quot;top&quot;:0},&quot;type&quot;:0},{&quot;id&quot;:&quot;2021-04-01T16:16:20&quot;,&quot;maxSize&quot;:{&quot;size1&quot;:55.599984974236683},&quot;minSize&quot;:{&quot;size1&quot;:19.999984974236686},&quot;normalSize&quot;:{&quot;size1&quot;:21.899984974236681},&quot;subLayout&quot;:[{&quot;id&quot;:&quot;2021-04-01T16:16:20&quot;,&quot;margin&quot;:{&quot;bottom&quot;:0.026000002399086952,&quot;left&quot;:1.2502501010894775,&quot;right&quot;:1.9049999713897705,&quot;top&quot;:1.6929999589920044},&quot;type&quot;:0},{&quot;id&quot;:&quot;2021-04-01T16:16:20&quot;,&quot;margin&quot;:{&quot;bottom&quot;:1.6929999589920044,&quot;left&quot;:1.2502501010894775,&quot;right&quot;:1.9049999713897705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6065705a4054ed1e2fb814d5"/>
  <p:tag name="KSO_WM_TEMPLATE_ASSEMBLE_GROUPID" val="6065705a4054ed1e2fb814d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i"/>
  <p:tag name="KSO_WM_UNIT_INDEX" val="1_1_1"/>
  <p:tag name="KSO_WM_UNIT_ID" val="diagram20215470_1*ζ_h_i*1_1_1"/>
  <p:tag name="KSO_WM_TEMPLATE_CATEGORY" val="diagram"/>
  <p:tag name="KSO_WM_TEMPLATE_INDEX" val="20215470"/>
  <p:tag name="KSO_WM_UNIT_LAYERLEVEL" val="1_1_1"/>
  <p:tag name="KSO_WM_TAG_VERSION" val="1.0"/>
  <p:tag name="KSO_WM_BEAUTIFY_FLAG" val="#wm#"/>
  <p:tag name="KSO_WM_UNIT_PICTURE_TOWARD" val="1"/>
  <p:tag name="KSO_WM_UNIT_PICTURE_DOCKSIDE" val="cb,lm,ct"/>
  <p:tag name="KSO_WM_UNIT_DIAGRAM_MODELTYPE" val="creativePicture"/>
  <p:tag name="KSO_WM_UNIT_USESOURCEFORMAT_APPLY" val="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i"/>
  <p:tag name="KSO_WM_UNIT_INDEX" val="1_1_2"/>
  <p:tag name="KSO_WM_UNIT_ID" val="diagram20215470_1*ζ_h_i*1_1_2"/>
  <p:tag name="KSO_WM_TEMPLATE_CATEGORY" val="diagram"/>
  <p:tag name="KSO_WM_TEMPLATE_INDEX" val="20215470"/>
  <p:tag name="KSO_WM_UNIT_LAYERLEVEL" val="1_1_1"/>
  <p:tag name="KSO_WM_TAG_VERSION" val="1.0"/>
  <p:tag name="KSO_WM_BEAUTIFY_FLAG" val="#wm#"/>
  <p:tag name="KSO_WM_UNIT_PICTURE_TOWARD" val="1"/>
  <p:tag name="KSO_WM_UNIT_PICTURE_DOCKSIDE" val="cb,lm,ct"/>
  <p:tag name="KSO_WM_UNIT_DIAGRAM_MODELTYPE" val="creativePicture"/>
  <p:tag name="KSO_WM_UNIT_USESOURCEFORMAT_APPLY" val="1"/>
  <p:tag name="KSO_WM_UNIT_FILL_FORE_SCHEMECOLOR_INDEX_1_BRIGHTNESS" val="0"/>
  <p:tag name="KSO_WM_UNIT_FILL_FORE_SCHEMECOLOR_INDEX_1" val="5"/>
  <p:tag name="KSO_WM_UNIT_FILL_FORE_SCHEMECOLOR_INDEX_1_POS" val="0"/>
  <p:tag name="KSO_WM_UNIT_FILL_FORE_SCHEMECOLOR_INDEX_1_TRANS" val="0.12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.74"/>
  <p:tag name="KSO_WM_UNIT_FILL_GRADIENT_TYPE" val="0"/>
  <p:tag name="KSO_WM_UNIT_FILL_GRADIENT_ANGLE" val="0"/>
  <p:tag name="KSO_WM_UNIT_FILL_GRADIENT_DIRECTION" val="3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900*1167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d"/>
  <p:tag name="KSO_WM_UNIT_INDEX" val="1_1_1"/>
  <p:tag name="KSO_WM_UNIT_ID" val="diagram20215470_1*ζ_h_d*1_1_1"/>
  <p:tag name="KSO_WM_TEMPLATE_CATEGORY" val="diagram"/>
  <p:tag name="KSO_WM_TEMPLATE_INDEX" val="20215470"/>
  <p:tag name="KSO_WM_UNIT_LAYERLEVEL" val="1_1_1"/>
  <p:tag name="KSO_WM_TAG_VERSION" val="1.0"/>
  <p:tag name="KSO_WM_BEAUTIFY_FLAG" val="#wm#"/>
  <p:tag name="KSO_WM_UNIT_PICTURE_TOWARD" val="1"/>
  <p:tag name="KSO_WM_UNIT_PICTURE_DOCKSIDE" val="cb,lm,ct"/>
  <p:tag name="KSO_WM_UNIT_DIAGRAM_MODELTYPE" val="creativePicture"/>
  <p:tag name="KSO_WM_UNIT_USESOURCEFORMAT_APPLY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i"/>
  <p:tag name="KSO_WM_UNIT_INDEX" val="1_1_3"/>
  <p:tag name="KSO_WM_UNIT_ID" val="diagram20215470_1*ζ_h_i*1_1_3"/>
  <p:tag name="KSO_WM_TEMPLATE_CATEGORY" val="diagram"/>
  <p:tag name="KSO_WM_TEMPLATE_INDEX" val="20215470"/>
  <p:tag name="KSO_WM_UNIT_LAYERLEVEL" val="1_1_1"/>
  <p:tag name="KSO_WM_TAG_VERSION" val="1.0"/>
  <p:tag name="KSO_WM_BEAUTIFY_FLAG" val="#wm#"/>
  <p:tag name="KSO_WM_UNIT_PICTURE_TOWARD" val="1"/>
  <p:tag name="KSO_WM_UNIT_PICTURE_DOCKSIDE" val="cb,lm,ct"/>
  <p:tag name="KSO_WM_UNIT_DIAGRAM_MODELTYPE" val="creativePicture"/>
  <p:tag name="KSO_WM_UNIT_USESOURCEFORMAT_APPLY" val="1"/>
  <p:tag name="KSO_WM_UNIT_FILL_FORE_SCHEMECOLOR_INDEX_1_BRIGHTNESS" val="0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.8"/>
  <p:tag name="KSO_WM_UNIT_FILL_GRADIENT_TYPE" val="0"/>
  <p:tag name="KSO_WM_UNIT_FILL_GRADIENT_ANGLE" val="30"/>
  <p:tag name="KSO_WM_UNIT_FILL_GRADIENT_DIRECTION" val="-2"/>
  <p:tag name="KSO_WM_UNIT_FILL_TYPE" val="3"/>
  <p:tag name="KSO_WM_UNIT_TEXT_FILL_FORE_SCHEMECOLOR_INDEX_BRIGHTNESS" val="0"/>
  <p:tag name="KSO_WM_UNIT_TEXT_FILL_FORE_SCHEMECOLOR_INDEX" val="13"/>
  <p:tag name="KSO_WM_UNIT_TEXT_FILL_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862857bfe7c3487b9c707ae697b3de83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88be469b56ee4f8fbb415a85280eb1fe"/>
  <p:tag name="KSO_WM_UNIT_TEXT_FILL_FORE_SCHEMECOLOR_INDEX_BRIGHTNESS" val="0"/>
  <p:tag name="KSO_WM_UNIT_TEXT_FILL_FORE_SCHEMECOLOR_INDEX" val="13"/>
  <p:tag name="KSO_WM_UNIT_TEXT_FILL_TYPE" val="1"/>
  <p:tag name="KSO_WM_TEMPLATE_ASSEMBLE_XID" val="6065705a4054ed1e2fb814d5"/>
  <p:tag name="KSO_WM_TEMPLATE_ASSEMBLE_GROUPID" val="6065705a4054ed1e2fb814d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0b5e953b8ecf441ca4383feb1f3f00d3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dd13586027a3420c82af94eb6fddc829"/>
  <p:tag name="KSO_WM_UNIT_TEXT_FILL_FORE_SCHEMECOLOR_INDEX_BRIGHTNESS" val="0.25"/>
  <p:tag name="KSO_WM_UNIT_TEXT_FILL_FORE_SCHEMECOLOR_INDEX" val="13"/>
  <p:tag name="KSO_WM_UNIT_TEXT_FILL_TYPE" val="1"/>
  <p:tag name="KSO_WM_TEMPLATE_ASSEMBLE_XID" val="6065705a4054ed1e2fb814d5"/>
  <p:tag name="KSO_WM_TEMPLATE_ASSEMBLE_GROUPID" val="6065705a4054ed1e2fb814d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</p:tagLst>
</file>

<file path=ppt/theme/theme1.xml><?xml version="1.0" encoding="utf-8"?>
<a:theme xmlns:a="http://schemas.openxmlformats.org/drawingml/2006/main" name="万里长城">
  <a:themeElements>
    <a:clrScheme name="万里长城 1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FFFF99"/>
      </a:accent1>
      <a:accent2>
        <a:srgbClr val="0066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005C5C"/>
      </a:accent6>
      <a:hlink>
        <a:srgbClr val="800080"/>
      </a:hlink>
      <a:folHlink>
        <a:srgbClr val="FF6600"/>
      </a:folHlink>
    </a:clrScheme>
    <a:fontScheme name="万里长城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万里长城 1">
        <a:dk1>
          <a:srgbClr val="000000"/>
        </a:dk1>
        <a:lt1>
          <a:srgbClr val="FFFFFF"/>
        </a:lt1>
        <a:dk2>
          <a:srgbClr val="000099"/>
        </a:dk2>
        <a:lt2>
          <a:srgbClr val="969696"/>
        </a:lt2>
        <a:accent1>
          <a:srgbClr val="FFFF99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005C5C"/>
        </a:accent6>
        <a:hlink>
          <a:srgbClr val="80008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2">
        <a:dk1>
          <a:srgbClr val="000000"/>
        </a:dk1>
        <a:lt1>
          <a:srgbClr val="8EA4EA"/>
        </a:lt1>
        <a:dk2>
          <a:srgbClr val="0033CC"/>
        </a:dk2>
        <a:lt2>
          <a:srgbClr val="969696"/>
        </a:lt2>
        <a:accent1>
          <a:srgbClr val="86B5B6"/>
        </a:accent1>
        <a:accent2>
          <a:srgbClr val="FFCC66"/>
        </a:accent2>
        <a:accent3>
          <a:srgbClr val="C6CFF3"/>
        </a:accent3>
        <a:accent4>
          <a:srgbClr val="000000"/>
        </a:accent4>
        <a:accent5>
          <a:srgbClr val="C3D7D7"/>
        </a:accent5>
        <a:accent6>
          <a:srgbClr val="E7B95C"/>
        </a:accent6>
        <a:hlink>
          <a:srgbClr val="626292"/>
        </a:hlink>
        <a:folHlink>
          <a:srgbClr val="A23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3">
        <a:dk1>
          <a:srgbClr val="0000FF"/>
        </a:dk1>
        <a:lt1>
          <a:srgbClr val="C0C0C0"/>
        </a:lt1>
        <a:dk2>
          <a:srgbClr val="000000"/>
        </a:dk2>
        <a:lt2>
          <a:srgbClr val="B2B2B2"/>
        </a:lt2>
        <a:accent1>
          <a:srgbClr val="FFCC99"/>
        </a:accent1>
        <a:accent2>
          <a:srgbClr val="FF99CC"/>
        </a:accent2>
        <a:accent3>
          <a:srgbClr val="DCDCDC"/>
        </a:accent3>
        <a:accent4>
          <a:srgbClr val="0000DA"/>
        </a:accent4>
        <a:accent5>
          <a:srgbClr val="FFE2CA"/>
        </a:accent5>
        <a:accent6>
          <a:srgbClr val="E78AB9"/>
        </a:accent6>
        <a:hlink>
          <a:srgbClr val="9C4070"/>
        </a:hlink>
        <a:folHlink>
          <a:srgbClr val="0071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4">
        <a:dk1>
          <a:srgbClr val="0029AC"/>
        </a:dk1>
        <a:lt1>
          <a:srgbClr val="CCFFCC"/>
        </a:lt1>
        <a:dk2>
          <a:srgbClr val="993366"/>
        </a:dk2>
        <a:lt2>
          <a:srgbClr val="969696"/>
        </a:lt2>
        <a:accent1>
          <a:srgbClr val="FFCC99"/>
        </a:accent1>
        <a:accent2>
          <a:srgbClr val="6699FF"/>
        </a:accent2>
        <a:accent3>
          <a:srgbClr val="E2FFE2"/>
        </a:accent3>
        <a:accent4>
          <a:srgbClr val="002192"/>
        </a:accent4>
        <a:accent5>
          <a:srgbClr val="FFE2CA"/>
        </a:accent5>
        <a:accent6>
          <a:srgbClr val="5C8AE7"/>
        </a:accent6>
        <a:hlink>
          <a:srgbClr val="006600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5">
        <a:dk1>
          <a:srgbClr val="333333"/>
        </a:dk1>
        <a:lt1>
          <a:srgbClr val="FF99CC"/>
        </a:lt1>
        <a:dk2>
          <a:srgbClr val="006600"/>
        </a:dk2>
        <a:lt2>
          <a:srgbClr val="B2B2B2"/>
        </a:lt2>
        <a:accent1>
          <a:srgbClr val="FFFF66"/>
        </a:accent1>
        <a:accent2>
          <a:srgbClr val="33CCFF"/>
        </a:accent2>
        <a:accent3>
          <a:srgbClr val="FFCAE2"/>
        </a:accent3>
        <a:accent4>
          <a:srgbClr val="2A2A2A"/>
        </a:accent4>
        <a:accent5>
          <a:srgbClr val="FFFFB8"/>
        </a:accent5>
        <a:accent6>
          <a:srgbClr val="2DB9E7"/>
        </a:accent6>
        <a:hlink>
          <a:srgbClr val="6600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6">
        <a:dk1>
          <a:srgbClr val="000000"/>
        </a:dk1>
        <a:lt1>
          <a:srgbClr val="FFFFCC"/>
        </a:lt1>
        <a:dk2>
          <a:srgbClr val="6756A6"/>
        </a:dk2>
        <a:lt2>
          <a:srgbClr val="969696"/>
        </a:lt2>
        <a:accent1>
          <a:srgbClr val="99CCFF"/>
        </a:accent1>
        <a:accent2>
          <a:srgbClr val="008000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007300"/>
        </a:accent6>
        <a:hlink>
          <a:srgbClr val="990033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7">
        <a:dk1>
          <a:srgbClr val="CC3300"/>
        </a:dk1>
        <a:lt1>
          <a:srgbClr val="99CCFF"/>
        </a:lt1>
        <a:dk2>
          <a:srgbClr val="003399"/>
        </a:dk2>
        <a:lt2>
          <a:srgbClr val="969696"/>
        </a:lt2>
        <a:accent1>
          <a:srgbClr val="CED7FE"/>
        </a:accent1>
        <a:accent2>
          <a:srgbClr val="FFFFFF"/>
        </a:accent2>
        <a:accent3>
          <a:srgbClr val="CAE2FF"/>
        </a:accent3>
        <a:accent4>
          <a:srgbClr val="AE2A00"/>
        </a:accent4>
        <a:accent5>
          <a:srgbClr val="E3E8FE"/>
        </a:accent5>
        <a:accent6>
          <a:srgbClr val="E7E7E7"/>
        </a:accent6>
        <a:hlink>
          <a:srgbClr val="00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8">
        <a:dk1>
          <a:srgbClr val="006600"/>
        </a:dk1>
        <a:lt1>
          <a:srgbClr val="FFCC99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FFFF66"/>
        </a:accent2>
        <a:accent3>
          <a:srgbClr val="FFE2CA"/>
        </a:accent3>
        <a:accent4>
          <a:srgbClr val="005600"/>
        </a:accent4>
        <a:accent5>
          <a:srgbClr val="FFFFFF"/>
        </a:accent5>
        <a:accent6>
          <a:srgbClr val="E7E75C"/>
        </a:accent6>
        <a:hlink>
          <a:srgbClr val="5B5B89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全屏显示(4:3)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黑体</vt:lpstr>
      <vt:lpstr>宋体</vt:lpstr>
      <vt:lpstr>微软雅黑</vt:lpstr>
      <vt:lpstr>Arial</vt:lpstr>
      <vt:lpstr>Wingdings</vt:lpstr>
      <vt:lpstr>万里长城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wafer插针机方案</dc:title>
  <dc:creator>唐彩霞</dc:creator>
  <cp:lastModifiedBy>唐彩霞</cp:lastModifiedBy>
  <cp:revision>343</cp:revision>
  <dcterms:created xsi:type="dcterms:W3CDTF">2016-05-20T00:58:00Z</dcterms:created>
  <dcterms:modified xsi:type="dcterms:W3CDTF">2025-03-18T03:52:18Z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211F6FA87BB34AE09A89F9727FACC3EF</vt:lpwstr>
  </property>
</Properties>
</file>